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B545-704E-4A99-A3E2-828544120252}" type="datetimeFigureOut">
              <a:rPr lang="pl-PL"/>
              <a:t>2015-03-22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23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294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58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53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86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39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9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26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01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57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20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84653-A2D2-4182-9A21-1A58FE08E92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20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43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1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34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0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9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05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2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42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12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3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8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38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96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04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91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97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9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8AA868-8872-43E4-8C98-D34DABD1FD38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582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4141" y="1156387"/>
            <a:ext cx="10778646" cy="2885509"/>
          </a:xfrm>
        </p:spPr>
        <p:txBody>
          <a:bodyPr/>
          <a:lstStyle/>
          <a:p>
            <a:pPr algn="ctr"/>
            <a:r>
              <a:rPr lang="pl-PL">
                <a:solidFill>
                  <a:srgbClr val="FF0000"/>
                </a:solidFill>
              </a:rPr>
              <a:t>Przywrócenie roli ogrodów do produkcji zdrowej żywności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8093" y="1271859"/>
            <a:ext cx="9144000" cy="1655762"/>
          </a:xfrm>
        </p:spPr>
        <p:txBody>
          <a:bodyPr/>
          <a:lstStyle/>
          <a:p>
            <a:pPr algn="ctr"/>
            <a:r>
              <a:rPr lang="pl-PL">
                <a:solidFill>
                  <a:srgbClr val="FFD965"/>
                </a:solidFill>
              </a:rPr>
              <a:t>Tematem mojej prezentacji jest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552" y="450946"/>
            <a:ext cx="99060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>
                <a:solidFill>
                  <a:srgbClr val="FFC000"/>
                </a:solidFill>
              </a:rPr>
              <a:t>Nasze zbiory możemy przetworzyć na przetwory</a:t>
            </a:r>
          </a:p>
        </p:txBody>
      </p:sp>
      <p:pic>
        <p:nvPicPr>
          <p:cNvPr id="5" name="Symbol zastępczy obrazu 4" descr="przetwory_na_zime_116624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685" b="17685"/>
          <a:stretch>
            <a:fillRect/>
          </a:stretch>
        </p:blipFill>
        <p:spPr>
          <a:xfrm>
            <a:off x="140903" y="920672"/>
            <a:ext cx="11907223" cy="458110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64157" y="5617933"/>
            <a:ext cx="9906000" cy="113254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pl-PL" sz="4400"/>
              <a:t>Przykładowo:</a:t>
            </a:r>
          </a:p>
          <a:p>
            <a:pPr algn="ctr"/>
            <a:r>
              <a:rPr lang="pl-PL" sz="4400">
                <a:solidFill>
                  <a:srgbClr val="7030A0"/>
                </a:solidFill>
                <a:latin typeface=""/>
              </a:rPr>
              <a:t>Śliwki</a:t>
            </a:r>
            <a:r>
              <a:rPr lang="pl-PL" sz="4400">
                <a:latin typeface=""/>
              </a:rPr>
              <a:t> na dżem śliwkowy.</a:t>
            </a:r>
          </a:p>
          <a:p>
            <a:pPr algn="ctr"/>
            <a:r>
              <a:rPr lang="pl-PL" sz="4400">
                <a:solidFill>
                  <a:srgbClr val="FF0000"/>
                </a:solidFill>
                <a:latin typeface=""/>
              </a:rPr>
              <a:t>Czereśnie</a:t>
            </a:r>
            <a:r>
              <a:rPr lang="pl-PL" sz="4400">
                <a:latin typeface=""/>
              </a:rPr>
              <a:t> na kompot.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528361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5979" y="56377"/>
            <a:ext cx="99060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>
                <a:solidFill>
                  <a:srgbClr val="00B0F0"/>
                </a:solidFill>
              </a:rPr>
              <a:t>Dziękuję za uwagę </a:t>
            </a:r>
          </a:p>
        </p:txBody>
      </p:sp>
      <p:pic>
        <p:nvPicPr>
          <p:cNvPr id="5" name="Symbol zastępczy obrazu 4" descr="12495287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796" b="15796"/>
          <a:stretch>
            <a:fillRect/>
          </a:stretch>
        </p:blipFill>
        <p:spPr>
          <a:xfrm>
            <a:off x="-1653143" y="817333"/>
            <a:ext cx="15586204" cy="5218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44459" y="6040686"/>
            <a:ext cx="9906000" cy="493712"/>
          </a:xfrm>
        </p:spPr>
        <p:txBody>
          <a:bodyPr/>
          <a:lstStyle/>
          <a:p>
            <a:r>
              <a:rPr lang="pl-PL" sz="2400">
                <a:solidFill>
                  <a:srgbClr val="92D050"/>
                </a:solidFill>
              </a:rPr>
              <a:t>Mam nadzieje, że się spodobało.</a:t>
            </a:r>
          </a:p>
        </p:txBody>
      </p:sp>
    </p:spTree>
    <p:extLst>
      <p:ext uri="{BB962C8B-B14F-4D97-AF65-F5344CB8AC3E}">
        <p14:creationId xmlns:p14="http://schemas.microsoft.com/office/powerpoint/2010/main" val="233817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spd="med"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8000">
                <a:solidFill>
                  <a:srgbClr val="7030A0"/>
                </a:solidFill>
              </a:rPr>
              <a:t>Prezentacje</a:t>
            </a:r>
            <a:r>
              <a:rPr lang="pl-PL" sz="8000"/>
              <a:t> </a:t>
            </a:r>
            <a:r>
              <a:rPr lang="pl-PL" sz="8000">
                <a:solidFill>
                  <a:srgbClr val="FF0000"/>
                </a:solidFill>
              </a:rPr>
              <a:t>wykonał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221088" y="2686842"/>
            <a:ext cx="9905998" cy="3124201"/>
          </a:xfrm>
        </p:spPr>
        <p:txBody>
          <a:bodyPr/>
          <a:lstStyle/>
          <a:p>
            <a:pPr marL="0" indent="0" algn="ctr">
              <a:buNone/>
            </a:pPr>
            <a:r>
              <a:rPr lang="pl-PL" sz="8000">
                <a:solidFill>
                  <a:srgbClr val="92D050"/>
                </a:solidFill>
              </a:rPr>
              <a:t>Michał</a:t>
            </a:r>
            <a:r>
              <a:rPr lang="pl-PL" sz="8000"/>
              <a:t> </a:t>
            </a:r>
            <a:r>
              <a:rPr lang="pl-PL" sz="8000">
                <a:solidFill>
                  <a:srgbClr val="FFC000"/>
                </a:solidFill>
              </a:rPr>
              <a:t>Kępiński</a:t>
            </a:r>
          </a:p>
        </p:txBody>
      </p:sp>
    </p:spTree>
    <p:extLst>
      <p:ext uri="{BB962C8B-B14F-4D97-AF65-F5344CB8AC3E}">
        <p14:creationId xmlns:p14="http://schemas.microsoft.com/office/powerpoint/2010/main" val="2678628064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1452" y="4529296"/>
            <a:ext cx="882565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>
                <a:solidFill>
                  <a:srgbClr val="EE5818"/>
                </a:solidFill>
              </a:rPr>
              <a:t>Ogrody są przekształcane.</a:t>
            </a:r>
          </a:p>
        </p:txBody>
      </p:sp>
      <p:pic>
        <p:nvPicPr>
          <p:cNvPr id="5" name="Symbol zastępczy obrazu 4" descr="PROJIMG509b9a7e028b4_ory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064" b="23064"/>
          <a:stretch>
            <a:fillRect/>
          </a:stretch>
        </p:blipFill>
        <p:spPr>
          <a:xfrm>
            <a:off x="65088" y="74613"/>
            <a:ext cx="12037511" cy="437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44773" y="5688879"/>
            <a:ext cx="9153721" cy="907070"/>
          </a:xfrm>
        </p:spPr>
        <p:txBody>
          <a:bodyPr>
            <a:normAutofit/>
          </a:bodyPr>
          <a:lstStyle/>
          <a:p>
            <a:pPr algn="ctr"/>
            <a:r>
              <a:rPr lang="pl-PL" sz="4400">
                <a:solidFill>
                  <a:srgbClr val="FFFF00"/>
                </a:solidFill>
                <a:latin typeface="Arial"/>
                <a:cs typeface="Arial"/>
              </a:rPr>
              <a:t>Często w garaże i </a:t>
            </a:r>
            <a:r>
              <a:rPr lang="pl-PL" sz="4400">
                <a:solidFill>
                  <a:srgbClr val="FFFF00"/>
                </a:solidFill>
                <a:latin typeface="Arial" charset="0"/>
                <a:cs typeface="Arial" charset="0"/>
              </a:rPr>
              <a:t>nieruchomości.</a:t>
            </a:r>
          </a:p>
          <a:p>
            <a:endParaRPr lang="pl-PL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4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0108" y="450946"/>
            <a:ext cx="9906000" cy="566738"/>
          </a:xfrm>
        </p:spPr>
        <p:txBody>
          <a:bodyPr>
            <a:normAutofit fontScale="90000"/>
          </a:bodyPr>
          <a:lstStyle/>
          <a:p>
            <a:r>
              <a:rPr lang="pl-PL" sz="6600">
                <a:solidFill>
                  <a:srgbClr val="FF0000"/>
                </a:solidFill>
              </a:rPr>
              <a:t>STOP! ! !</a:t>
            </a:r>
          </a:p>
        </p:txBody>
      </p:sp>
      <p:pic>
        <p:nvPicPr>
          <p:cNvPr id="5" name="Symbol zastępczy obrazu 4" descr="stop-sign-clipart-Stop-sign-clip-art-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0063" b="30063"/>
          <a:stretch>
            <a:fillRect/>
          </a:stretch>
        </p:blipFill>
        <p:spPr>
          <a:xfrm>
            <a:off x="385119" y="1202508"/>
            <a:ext cx="11058525" cy="418873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69316" y="5711878"/>
            <a:ext cx="9906000" cy="493712"/>
          </a:xfrm>
        </p:spPr>
        <p:txBody>
          <a:bodyPr>
            <a:normAutofit fontScale="62500" lnSpcReduction="20000"/>
          </a:bodyPr>
          <a:lstStyle/>
          <a:p>
            <a:r>
              <a:rPr lang="pl-PL" sz="4800">
                <a:solidFill>
                  <a:srgbClr val="00B0F0"/>
                </a:solidFill>
              </a:rPr>
              <a:t>Zapobiegajmy temu !!!</a:t>
            </a:r>
          </a:p>
        </p:txBody>
      </p:sp>
    </p:spTree>
    <p:extLst>
      <p:ext uri="{BB962C8B-B14F-4D97-AF65-F5344CB8AC3E}">
        <p14:creationId xmlns:p14="http://schemas.microsoft.com/office/powerpoint/2010/main" val="3927882275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ogrod_warzywny_planowanie_warzywnika_621x0_rozmiar-niestandardow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829" b="19829"/>
          <a:stretch>
            <a:fillRect/>
          </a:stretch>
        </p:blipFill>
        <p:spPr>
          <a:xfrm>
            <a:off x="122117" y="216083"/>
            <a:ext cx="11883872" cy="4572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3954" y="5702483"/>
            <a:ext cx="9906000" cy="566738"/>
          </a:xfrm>
        </p:spPr>
        <p:txBody>
          <a:bodyPr/>
          <a:lstStyle/>
          <a:p>
            <a:r>
              <a:rPr lang="pl-PL">
                <a:solidFill>
                  <a:srgbClr val="D49F1F"/>
                </a:solidFill>
              </a:rPr>
              <a:t>Lepiej jest zasadzić warzywa i owoce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89026" y="5880979"/>
            <a:ext cx="9906000" cy="493712"/>
          </a:xfrm>
        </p:spPr>
        <p:txBody>
          <a:bodyPr/>
          <a:lstStyle/>
          <a:p>
            <a:r>
              <a:rPr lang="pl-PL">
                <a:solidFill>
                  <a:srgbClr val="D49F1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42431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302" y="169111"/>
            <a:ext cx="9906000" cy="566738"/>
          </a:xfrm>
        </p:spPr>
        <p:txBody>
          <a:bodyPr>
            <a:normAutofit fontScale="90000"/>
          </a:bodyPr>
          <a:lstStyle/>
          <a:p>
            <a:r>
              <a:rPr lang="pl-PL">
                <a:solidFill>
                  <a:srgbClr val="FF0000"/>
                </a:solidFill>
              </a:rPr>
              <a:t>Opłacalność ogrodu jeśli mamy zasadzone owoce i warzywa</a:t>
            </a:r>
          </a:p>
        </p:txBody>
      </p:sp>
      <p:pic>
        <p:nvPicPr>
          <p:cNvPr id="5" name="Symbol zastępczy obrazu 4" descr="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100" b="21100"/>
          <a:stretch>
            <a:fillRect/>
          </a:stretch>
        </p:blipFill>
        <p:spPr>
          <a:xfrm>
            <a:off x="985632" y="743337"/>
            <a:ext cx="10140948" cy="389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2336" y="5148207"/>
            <a:ext cx="11042402" cy="1527175"/>
          </a:xfrm>
        </p:spPr>
        <p:txBody>
          <a:bodyPr>
            <a:normAutofit fontScale="25000" lnSpcReduction="20000"/>
          </a:bodyPr>
          <a:lstStyle/>
          <a:p>
            <a:r>
              <a:rPr lang="pl-PL" sz="5400">
                <a:solidFill>
                  <a:srgbClr val="D49F1F"/>
                </a:solidFill>
              </a:rPr>
              <a:t>Przykładowo:</a:t>
            </a:r>
          </a:p>
          <a:p>
            <a:r>
              <a:rPr lang="pl-PL" sz="5400">
                <a:solidFill>
                  <a:srgbClr val="D49F1F"/>
                </a:solidFill>
              </a:rPr>
              <a:t>1kg pomidorów kosztuje 5zł.</a:t>
            </a:r>
          </a:p>
          <a:p>
            <a:r>
              <a:rPr lang="pl-PL" sz="5400">
                <a:solidFill>
                  <a:srgbClr val="D49F1F"/>
                </a:solidFill>
              </a:rPr>
              <a:t>1 krzew pomidora kosztuje 10gr z tego mamy około 1kg.</a:t>
            </a:r>
          </a:p>
          <a:p>
            <a:r>
              <a:rPr lang="pl-PL" sz="5400">
                <a:solidFill>
                  <a:srgbClr val="D49F1F"/>
                </a:solidFill>
              </a:rPr>
              <a:t>Krzew można potem rozmnożyć na 5 takich </a:t>
            </a:r>
          </a:p>
          <a:p>
            <a:r>
              <a:rPr lang="pl-PL" sz="5400">
                <a:solidFill>
                  <a:srgbClr val="D49F1F"/>
                </a:solidFill>
              </a:rPr>
              <a:t>co daje nam 24,90zł oszczędności na 2 lata jeżeli występują opady deszczu !!!</a:t>
            </a:r>
          </a:p>
          <a:p>
            <a:endParaRPr lang="pl-PL" sz="4400"/>
          </a:p>
          <a:p>
            <a:endParaRPr lang="pl-PL" sz="4400"/>
          </a:p>
          <a:p>
            <a:endParaRPr lang="pl-PL"/>
          </a:p>
          <a:p>
            <a:endParaRPr lang="pl-PL" sz="4400"/>
          </a:p>
        </p:txBody>
      </p:sp>
    </p:spTree>
    <p:extLst>
      <p:ext uri="{BB962C8B-B14F-4D97-AF65-F5344CB8AC3E}">
        <p14:creationId xmlns:p14="http://schemas.microsoft.com/office/powerpoint/2010/main" val="3136921472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5051" y="272450"/>
            <a:ext cx="9906000" cy="566738"/>
          </a:xfrm>
        </p:spPr>
        <p:txBody>
          <a:bodyPr/>
          <a:lstStyle/>
          <a:p>
            <a:pPr algn="ctr"/>
            <a:r>
              <a:rPr lang="pl-PL">
                <a:solidFill>
                  <a:srgbClr val="897B26"/>
                </a:solidFill>
              </a:rPr>
              <a:t>Przede wszystkim mamy pewność że:</a:t>
            </a:r>
          </a:p>
        </p:txBody>
      </p:sp>
      <p:pic>
        <p:nvPicPr>
          <p:cNvPr id="6" name="Symbol zastępczy obrazu 5" descr="czaszka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0760" b="30760"/>
          <a:stretch>
            <a:fillRect/>
          </a:stretch>
        </p:blipFill>
        <p:spPr>
          <a:xfrm>
            <a:off x="854764" y="1108563"/>
            <a:ext cx="10330280" cy="3974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23837" y="5552171"/>
            <a:ext cx="9906000" cy="1029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5400">
                <a:solidFill>
                  <a:srgbClr val="0070C0"/>
                </a:solidFill>
              </a:rPr>
              <a:t>Warzywa, owoce i drzewa nie były pryskane chemią</a:t>
            </a:r>
            <a:r>
              <a:rPr lang="pl-PL" sz="5400"/>
              <a:t> </a:t>
            </a:r>
            <a:r>
              <a:rPr lang="pl-PL" sz="5400">
                <a:solidFill>
                  <a:srgbClr val="FF0000"/>
                </a:solidFill>
              </a:rPr>
              <a:t>która powoduje choroby u człowieka i zwierząt .</a:t>
            </a:r>
          </a:p>
          <a:p>
            <a:pPr algn="ctr"/>
            <a:r>
              <a:rPr lang="pl-PL" sz="5400">
                <a:solidFill>
                  <a:srgbClr val="0070C0"/>
                </a:solidFill>
              </a:rPr>
              <a:t>Nie doszło do stosowania substancji do</a:t>
            </a:r>
            <a:r>
              <a:rPr lang="pl-PL" sz="5400"/>
              <a:t> </a:t>
            </a:r>
            <a:r>
              <a:rPr lang="pl-PL" sz="5400">
                <a:solidFill>
                  <a:srgbClr val="FF0000"/>
                </a:solidFill>
              </a:rPr>
              <a:t>przywabiania pszczół</a:t>
            </a:r>
            <a:r>
              <a:rPr lang="pl-PL" sz="5400"/>
              <a:t>.</a:t>
            </a:r>
          </a:p>
          <a:p>
            <a:pPr algn="ctr"/>
            <a:r>
              <a:rPr lang="pl-PL" sz="5400">
                <a:solidFill>
                  <a:srgbClr val="00B0F0"/>
                </a:solidFill>
              </a:rPr>
              <a:t>Podawaliśmy</a:t>
            </a:r>
            <a:r>
              <a:rPr lang="pl-PL" sz="5400"/>
              <a:t> </a:t>
            </a:r>
            <a:r>
              <a:rPr lang="pl-PL" sz="5400">
                <a:solidFill>
                  <a:srgbClr val="92D050"/>
                </a:solidFill>
              </a:rPr>
              <a:t>zaufane nawozy</a:t>
            </a:r>
            <a:r>
              <a:rPr lang="pl-PL" sz="5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22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 thruBlk="1"/>
      </p:transition>
    </mc:Choice>
    <mc:Fallback>
      <p:transition spd="med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9874" y="131533"/>
            <a:ext cx="9906000" cy="566738"/>
          </a:xfrm>
        </p:spPr>
        <p:txBody>
          <a:bodyPr>
            <a:normAutofit fontScale="90000"/>
          </a:bodyPr>
          <a:lstStyle/>
          <a:p>
            <a:r>
              <a:rPr lang="pl-PL" sz="4000">
                <a:solidFill>
                  <a:srgbClr val="897B26"/>
                </a:solidFill>
                <a:latin typeface="Times New Roman"/>
                <a:cs typeface="Times New Roman"/>
              </a:rPr>
              <a:t>Podczas pracy fizycznej w ogrodzie</a:t>
            </a:r>
            <a:r>
              <a:rPr lang="pl-PL" sz="4000">
                <a:solidFill>
                  <a:srgbClr val="897B26"/>
                </a:solidFill>
              </a:rPr>
              <a:t> </a:t>
            </a:r>
          </a:p>
        </p:txBody>
      </p:sp>
      <p:pic>
        <p:nvPicPr>
          <p:cNvPr id="5" name="Symbol zastępczy obrazu 4" descr="prac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95" b="21095"/>
          <a:stretch>
            <a:fillRect/>
          </a:stretch>
        </p:blipFill>
        <p:spPr>
          <a:xfrm>
            <a:off x="882943" y="798544"/>
            <a:ext cx="10448280" cy="402037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95658" y="4988500"/>
            <a:ext cx="9906000" cy="14519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4000">
                <a:solidFill>
                  <a:srgbClr val="FFC000"/>
                </a:solidFill>
              </a:rPr>
              <a:t>Spalimy około 500kcal/h.</a:t>
            </a:r>
          </a:p>
          <a:p>
            <a:pPr algn="ctr"/>
            <a:r>
              <a:rPr lang="pl-PL" sz="4000">
                <a:solidFill>
                  <a:srgbClr val="7030A0"/>
                </a:solidFill>
              </a:rPr>
              <a:t>Nauczymy się wytrwałości i cierpliwości. </a:t>
            </a:r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136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6231" y="544892"/>
            <a:ext cx="9906000" cy="566738"/>
          </a:xfrm>
        </p:spPr>
        <p:txBody>
          <a:bodyPr/>
          <a:lstStyle/>
          <a:p>
            <a:r>
              <a:rPr lang="pl-PL">
                <a:solidFill>
                  <a:srgbClr val="92D050"/>
                </a:solidFill>
              </a:rPr>
              <a:t>Najczęściej sadzone warzywa i owoce oraz drzewa</a:t>
            </a:r>
          </a:p>
        </p:txBody>
      </p:sp>
      <p:pic>
        <p:nvPicPr>
          <p:cNvPr id="5" name="Symbol zastępczy obrazu 4" descr="drzewo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361" b="25361"/>
          <a:stretch>
            <a:fillRect/>
          </a:stretch>
        </p:blipFill>
        <p:spPr>
          <a:xfrm>
            <a:off x="216046" y="1221297"/>
            <a:ext cx="11763683" cy="463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87997" y="695204"/>
            <a:ext cx="9906000" cy="493712"/>
          </a:xfrm>
        </p:spPr>
        <p:txBody>
          <a:bodyPr/>
          <a:lstStyle/>
          <a:p>
            <a:r>
              <a:rPr lang="pl-PL" sz="180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60266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8407" y="2668053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pl-PL" sz="4000">
                <a:solidFill>
                  <a:srgbClr val="FFC000"/>
                </a:solidFill>
              </a:rPr>
              <a:t>Marchew    </a:t>
            </a:r>
            <a:r>
              <a:rPr lang="pl-PL" sz="4000"/>
              <a:t>                                                            </a:t>
            </a:r>
            <a:r>
              <a:rPr lang="pl-PL"/>
              <a:t/>
            </a:r>
            <a:br>
              <a:rPr lang="pl-PL"/>
            </a:br>
            <a:r>
              <a:rPr lang="pl-PL" sz="4000"/>
              <a:t>Pietruszka</a:t>
            </a:r>
            <a:r>
              <a:rPr lang="pl-PL"/>
              <a:t/>
            </a:r>
            <a:br>
              <a:rPr lang="pl-PL"/>
            </a:br>
            <a:r>
              <a:rPr lang="pl-PL" sz="4000">
                <a:solidFill>
                  <a:srgbClr val="FF0000"/>
                </a:solidFill>
                <a:latin typeface="Century Gothic"/>
              </a:rPr>
              <a:t>Pomidory </a:t>
            </a:r>
            <a:r>
              <a:rPr lang="pl-PL">
                <a:solidFill>
                  <a:srgbClr val="FFFFFF"/>
                </a:solidFill>
                <a:latin typeface="Century Gothic"/>
              </a:rPr>
              <a:t/>
            </a:r>
            <a:br>
              <a:rPr lang="pl-PL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92D050"/>
                </a:solidFill>
                <a:latin typeface="Century Gothic"/>
              </a:rPr>
              <a:t>Koper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FFFFFF"/>
                </a:solidFill>
                <a:latin typeface="Century Gothic"/>
              </a:rPr>
              <a:t>Seler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FF0000"/>
                </a:solidFill>
                <a:latin typeface="Century Gothic"/>
              </a:rPr>
              <a:t>Truskawki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FF0000"/>
                </a:solidFill>
                <a:latin typeface="Century Gothic"/>
              </a:rPr>
              <a:t>Maliny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FF0000"/>
                </a:solidFill>
                <a:latin typeface="Century Gothic"/>
              </a:rPr>
              <a:t>Wiśnie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7030A0"/>
                </a:solidFill>
                <a:latin typeface="Century Gothic"/>
              </a:rPr>
              <a:t>Śliwki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 sz="4000">
                <a:solidFill>
                  <a:srgbClr val="92D050"/>
                </a:solidFill>
                <a:latin typeface="Century Gothic"/>
              </a:rPr>
              <a:t>Pory</a:t>
            </a:r>
            <a:r>
              <a:rPr lang="pl-PL" sz="1800">
                <a:solidFill>
                  <a:srgbClr val="FFFFFF"/>
                </a:solidFill>
                <a:latin typeface="Century Gothic"/>
              </a:rPr>
              <a:t/>
            </a:r>
            <a:br>
              <a:rPr lang="pl-PL" sz="1800">
                <a:solidFill>
                  <a:srgbClr val="FFFFFF"/>
                </a:solidFill>
                <a:latin typeface="Century Gothic"/>
              </a:rPr>
            </a:br>
            <a:r>
              <a:rPr lang="pl-PL">
                <a:solidFill>
                  <a:srgbClr val="FFFFFF"/>
                </a:solidFill>
                <a:latin typeface="Century Gothic"/>
              </a:rPr>
              <a:t/>
            </a:r>
            <a:br>
              <a:rPr lang="pl-PL">
                <a:solidFill>
                  <a:srgbClr val="FFFFFF"/>
                </a:solidFill>
                <a:latin typeface="Century Gothic"/>
              </a:rPr>
            </a:br>
            <a:endParaRPr lang="pl-PL" sz="18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49045" y="187900"/>
            <a:ext cx="9906000" cy="61777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6000">
                <a:solidFill>
                  <a:srgbClr val="C00000"/>
                </a:solidFill>
                <a:latin typeface="Century Gothic" charset="0"/>
              </a:rPr>
              <a:t>Buraki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FF0000"/>
                </a:solidFill>
                <a:latin typeface="Century Gothic" charset="0"/>
              </a:rPr>
              <a:t>Rzodkiewka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92D050"/>
                </a:solidFill>
                <a:latin typeface="Century Gothic" charset="0"/>
              </a:rPr>
              <a:t>Sałata</a:t>
            </a:r>
            <a:r>
              <a:rPr lang="pl-PL" sz="6000">
                <a:latin typeface="Century Gothic" charset="0"/>
              </a:rPr>
              <a:t>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00B050"/>
                </a:solidFill>
                <a:latin typeface="Century Gothic" charset="0"/>
              </a:rPr>
              <a:t>Szparagi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F2F2F2"/>
                </a:solidFill>
                <a:latin typeface="Century Gothic" charset="0"/>
              </a:rPr>
              <a:t>Fasola</a:t>
            </a:r>
            <a:r>
              <a:rPr lang="pl-PL" sz="6000">
                <a:latin typeface="Century Gothic" charset="0"/>
              </a:rPr>
              <a:t>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7030A0"/>
                </a:solidFill>
                <a:latin typeface="Century Gothic" charset="0"/>
              </a:rPr>
              <a:t>Winogrono </a:t>
            </a:r>
            <a:r>
              <a:rPr lang="pl-PL" sz="6000">
                <a:latin typeface="Century Gothic" charset="0"/>
              </a:rPr>
              <a:t>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FF0000"/>
                </a:solidFill>
                <a:latin typeface="Century Gothic" charset="0"/>
              </a:rPr>
              <a:t>Czereśnie </a:t>
            </a:r>
            <a:r>
              <a:rPr lang="pl-PL" sz="6000">
                <a:latin typeface="Century Gothic" charset="0"/>
              </a:rPr>
              <a:t>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92D050"/>
                </a:solidFill>
                <a:latin typeface="Century Gothic" charset="0"/>
              </a:rPr>
              <a:t>Ogórki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solidFill>
                  <a:srgbClr val="00B050"/>
                </a:solidFill>
                <a:latin typeface="Century Gothic" charset="0"/>
              </a:rPr>
              <a:t>Szczaw </a:t>
            </a:r>
            <a:r>
              <a:rPr lang="pl-PL">
                <a:latin typeface="Century Gothic" charset="0"/>
              </a:rPr>
              <a:t/>
            </a:r>
            <a:br>
              <a:rPr lang="pl-PL">
                <a:latin typeface="Century Gothic" charset="0"/>
              </a:rPr>
            </a:br>
            <a:r>
              <a:rPr lang="pl-PL" sz="6000">
                <a:latin typeface="Century Gothic" charset="0"/>
              </a:rPr>
              <a:t>Czosnek</a:t>
            </a:r>
          </a:p>
        </p:txBody>
      </p:sp>
    </p:spTree>
    <p:extLst>
      <p:ext uri="{BB962C8B-B14F-4D97-AF65-F5344CB8AC3E}">
        <p14:creationId xmlns:p14="http://schemas.microsoft.com/office/powerpoint/2010/main" val="24385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Panoramiczny</PresentationFormat>
  <Paragraphs>0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Siatka</vt:lpstr>
      <vt:lpstr>Przywrócenie roli ogrodów do produkcji zdrowej żywności</vt:lpstr>
      <vt:lpstr>Ogrody są przekształcane.</vt:lpstr>
      <vt:lpstr>STOP! ! !</vt:lpstr>
      <vt:lpstr>Lepiej jest zasadzić warzywa i owoce</vt:lpstr>
      <vt:lpstr>Opłacalność ogrodu jeśli mamy zasadzone owoce i warzywa</vt:lpstr>
      <vt:lpstr>Przede wszystkim mamy pewność że:</vt:lpstr>
      <vt:lpstr>Podczas pracy fizycznej w ogrodzie </vt:lpstr>
      <vt:lpstr>Najczęściej sadzone warzywa i owoce oraz drzewa</vt:lpstr>
      <vt:lpstr>Marchew                                                                 Pietruszka Pomidory  Koper Seler Truskawki Maliny Wiśnie Śliwki Pory  </vt:lpstr>
      <vt:lpstr>Nasze zbiory możemy przetworzyć na przetwory</vt:lpstr>
      <vt:lpstr>Dziękuję za uwagę </vt:lpstr>
      <vt:lpstr>Prezentacje wykonał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Przywrócenie roli ogrodów do produkcji zdrowej żywności</dc:title>
  <dc:creator/>
  <cp:lastModifiedBy/>
  <cp:revision>7</cp:revision>
  <dcterms:created xsi:type="dcterms:W3CDTF">2012-08-15T16:54:36Z</dcterms:created>
  <dcterms:modified xsi:type="dcterms:W3CDTF">2015-03-22T21:09:11Z</dcterms:modified>
</cp:coreProperties>
</file>